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handoutMasterIdLst>
    <p:handoutMasterId r:id="rId6"/>
  </p:handoutMasterIdLst>
  <p:sldIdLst>
    <p:sldId id="272" r:id="rId4"/>
  </p:sldIdLst>
  <p:sldSz cx="6858000" cy="9906000" type="A4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fujita" initials="h" lastIdx="1" clrIdx="0">
    <p:extLst>
      <p:ext uri="{19B8F6BF-5375-455C-9EA6-DF929625EA0E}">
        <p15:presenceInfo xmlns:p15="http://schemas.microsoft.com/office/powerpoint/2012/main" userId="hfuji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500"/>
    <a:srgbClr val="39A131"/>
    <a:srgbClr val="FF6600"/>
    <a:srgbClr val="FFFFFF"/>
    <a:srgbClr val="5197D7"/>
    <a:srgbClr val="4275A4"/>
    <a:srgbClr val="C00000"/>
    <a:srgbClr val="A000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4259" autoAdjust="0"/>
  </p:normalViewPr>
  <p:slideViewPr>
    <p:cSldViewPr>
      <p:cViewPr>
        <p:scale>
          <a:sx n="125" d="100"/>
          <a:sy n="125" d="100"/>
        </p:scale>
        <p:origin x="1896" y="9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5A6E0DF-0B4E-443F-9DD5-7F6B17B995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44C6B26-60A2-4370-972B-89B369C0C86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2D353E3-6514-415A-8B5E-41AF972BB09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5FD90E3-14C3-418B-B996-95D2B83322E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C6C0097-25F9-4F5F-B898-6CDE6AE40A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693C1AE-9245-41B6-BBB6-B40185A066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14F96BA-D338-4BFF-B825-22CCDC1DEE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688B543-AF0A-494F-BE73-1E4757A343D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7563" y="739775"/>
            <a:ext cx="256063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0266A02-9145-466F-B5B4-C47AE6C227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B56E428-A93D-4515-B1F1-E865633940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E95B6E93-1716-4E21-B3F6-B5031C6686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66A5EAB-BF8B-416C-BBBA-694055AAA6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7B1A6A2-A30A-486A-89EA-793C4C9B286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7938" y="9372600"/>
            <a:ext cx="2917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B5B793CE-64A7-4981-8BF1-BC9EC6A77C3F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5000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13D3BA3A-4149-42E6-AA4D-F973039FE39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r">
              <a:spcBef>
                <a:spcPct val="0"/>
              </a:spcBef>
            </a:pPr>
            <a:fld id="{636AE1A4-1118-4AE8-96B6-CA55FB4DAC1E}" type="slidenum">
              <a:rPr lang="en-US" altLang="ja-JP">
                <a:ea typeface="ＭＳ Ｐゴシック" panose="020B0600070205080204" pitchFamily="50" charset="-128"/>
              </a:rPr>
              <a:pPr algn="r"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B58617EC-EF93-4A01-9D93-60FAA35C16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9150" y="739775"/>
            <a:ext cx="2560638" cy="3700463"/>
          </a:xfrm>
          <a:ln/>
        </p:spPr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93C0BDEB-C3AC-423B-B1F0-F3FE93EF1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4687888"/>
            <a:ext cx="4938713" cy="443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5CB93B-81C8-4532-88D4-F4F04B3F9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F0541F-57DC-414F-AA9D-1E8D9AB98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7709C8-B11F-498A-8E83-FCD339E5E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4111-24A6-41AC-8FEE-A363DC1BC7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964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CC8204-B303-451B-AA00-4F5C8DD0F8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EDBB73-A929-4B1F-8736-3BD9753B3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7A4602-CE4F-42BF-B746-B7C00C372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6FA73-2BF7-4A79-9264-0EAC798A47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373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886325" y="881063"/>
            <a:ext cx="1457325" cy="7924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14350" y="881063"/>
            <a:ext cx="4219575" cy="7924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6DB5A3-0975-470A-9F24-42B1BB308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9115CF-1615-4E38-B2AD-47152A3D3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434167-3A6E-4E08-AD80-E9660D8C6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01F6-C43D-4353-9B95-E91BEB40F0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499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1D84D2-786A-419C-8011-88D52B74C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15E144-A214-40F7-8CEF-88083A8C3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5C2672-0464-43AA-981F-ED0AC3F0F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EADBC-5CFC-4FF9-8BF1-8929BCE4EE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660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082AEE-4E27-4C90-9511-3D7B5DB7A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C35615-DF33-4AFD-AF1D-164F33B9E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C7804D-7EF7-426E-B167-7A39619CD3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E4E0D-496E-439D-92AE-C9BDF29EC2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907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1435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9B2C5-2AD8-4D49-A7BC-97B11FBE1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F2DB58-CC2B-4C97-AAA8-B1626369F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5BB03-F777-4289-9F06-1B6AD213DE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C34D-5C7E-415A-B92C-61DF3F2E73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204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C7B12A-3668-4D1E-9BE0-88F0F41141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10AC3B-2121-4DD7-8D07-034871AE9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BCB891-A735-41AE-A4A0-32161CFF8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449DA-B162-401A-A9AF-A2B57034DF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797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F33607-69F7-4F8C-9C55-20E9774B99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754516-7DB3-4CCE-B4BA-2F5BB7428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6CB360-C91A-498F-A20D-4BCC22FC5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D6186-2FFA-4541-B9F7-BE822C6C26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474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4B46501-4736-458D-8726-7E870312E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1316D4-4BB5-49CC-B73A-4CAB479A90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9213CA-3F50-49D7-95C1-20F7B2E26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40746-D1FB-4598-AE07-8E770A715C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487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897667-BF9C-4315-A603-80DC4BF77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F149F-5B63-4708-A8E8-A2A0BE7821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200F84-D9AF-4908-BE17-2F69F2FAFE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2BFA8-D89E-4898-8503-E4BE43F0F1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963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EF4277-E0E1-4E1A-BE74-F927721F15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0B573B-EC6F-46A3-9988-6A338996D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CAD049-50EB-4E2D-B7A1-7FC10DC0C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B3C9C-52FD-4D9C-A95E-44226638AA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548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772D02-B74A-49F0-A1E0-E4E8CF355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A378898-5BCB-4E78-9346-98F0DE73A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A800FF-4F30-41C6-91A4-46CB52737E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9024938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51648A-69AC-4F20-AF0D-E9DDA37DFD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4938"/>
            <a:ext cx="2171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6AC582C-3828-4170-9271-C7D6948615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A614AF0-52DF-4381-9EFE-73192927CC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#">
            <a:extLst>
              <a:ext uri="{FF2B5EF4-FFF2-40B4-BE49-F238E27FC236}">
                <a16:creationId xmlns:a16="http://schemas.microsoft.com/office/drawing/2014/main" id="{3AD2A77C-2C72-4518-BD07-85CAC25D7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6" b="22999"/>
          <a:stretch/>
        </p:blipFill>
        <p:spPr bwMode="auto">
          <a:xfrm>
            <a:off x="897786" y="3774588"/>
            <a:ext cx="1281645" cy="6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5DCAEAEC-9DAD-4715-BD14-7320D8500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837" y="4416486"/>
            <a:ext cx="3755680" cy="2768762"/>
          </a:xfrm>
          <a:prstGeom prst="rect">
            <a:avLst/>
          </a:prstGeom>
        </p:spPr>
      </p:pic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71562C9-C157-4748-8DEF-6FDA7EEE7AFC}"/>
              </a:ext>
            </a:extLst>
          </p:cNvPr>
          <p:cNvSpPr/>
          <p:nvPr/>
        </p:nvSpPr>
        <p:spPr>
          <a:xfrm>
            <a:off x="0" y="0"/>
            <a:ext cx="6858000" cy="5101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72">
            <a:extLst>
              <a:ext uri="{FF2B5EF4-FFF2-40B4-BE49-F238E27FC236}">
                <a16:creationId xmlns:a16="http://schemas.microsoft.com/office/drawing/2014/main" id="{D0AF0612-B1D3-4FC2-AFAB-C7D322700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2768207"/>
            <a:ext cx="309563" cy="3000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ja-JP" altLang="ja-JP" sz="2400"/>
          </a:p>
        </p:txBody>
      </p:sp>
      <p:sp>
        <p:nvSpPr>
          <p:cNvPr id="6148" name="正方形/長方形 2">
            <a:extLst>
              <a:ext uri="{FF2B5EF4-FFF2-40B4-BE49-F238E27FC236}">
                <a16:creationId xmlns:a16="http://schemas.microsoft.com/office/drawing/2014/main" id="{1FD5E550-B5C1-406D-B901-F29BF9018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838" y="968271"/>
            <a:ext cx="3711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3600" b="1" dirty="0"/>
              <a:t>Photo Manager15</a:t>
            </a:r>
            <a:endParaRPr lang="ja-JP" altLang="en-US" sz="3600" b="1" dirty="0"/>
          </a:p>
        </p:txBody>
      </p:sp>
      <p:sp>
        <p:nvSpPr>
          <p:cNvPr id="6149" name="正方形/長方形 3">
            <a:extLst>
              <a:ext uri="{FF2B5EF4-FFF2-40B4-BE49-F238E27FC236}">
                <a16:creationId xmlns:a16="http://schemas.microsoft.com/office/drawing/2014/main" id="{EAADC262-00D8-496C-AE68-71A0F803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838" y="863496"/>
            <a:ext cx="2586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工事写真管理・電子納品システム</a:t>
            </a:r>
            <a:endParaRPr lang="ja-JP" altLang="en-US" sz="1200" dirty="0"/>
          </a:p>
        </p:txBody>
      </p:sp>
      <p:sp>
        <p:nvSpPr>
          <p:cNvPr id="6150" name="正方形/長方形 4">
            <a:extLst>
              <a:ext uri="{FF2B5EF4-FFF2-40B4-BE49-F238E27FC236}">
                <a16:creationId xmlns:a16="http://schemas.microsoft.com/office/drawing/2014/main" id="{83C9D5A8-E492-46F3-8FB0-C10B7FFFA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4" y="74874"/>
            <a:ext cx="4844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電子小黒板作成</a:t>
            </a:r>
            <a:r>
              <a:rPr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専用ソフトで効率化！　　　　　　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71">
            <a:extLst>
              <a:ext uri="{FF2B5EF4-FFF2-40B4-BE49-F238E27FC236}">
                <a16:creationId xmlns:a16="http://schemas.microsoft.com/office/drawing/2014/main" id="{E1732B41-BD7A-404C-A6C8-5431A92D2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3" y="2774557"/>
            <a:ext cx="6670675" cy="293687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ja-JP" altLang="ja-JP" sz="2400"/>
          </a:p>
        </p:txBody>
      </p:sp>
      <p:sp>
        <p:nvSpPr>
          <p:cNvPr id="6156" name="Text Box 73">
            <a:extLst>
              <a:ext uri="{FF2B5EF4-FFF2-40B4-BE49-F238E27FC236}">
                <a16:creationId xmlns:a16="http://schemas.microsoft.com/office/drawing/2014/main" id="{915211A9-82BF-4E4C-AE9C-9A22063C4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" y="2727073"/>
            <a:ext cx="379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EF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157" name="Text Box 5">
            <a:extLst>
              <a:ext uri="{FF2B5EF4-FFF2-40B4-BE49-F238E27FC236}">
                <a16:creationId xmlns:a16="http://schemas.microsoft.com/office/drawing/2014/main" id="{99FC9DCE-A2FA-4BD1-939B-F36A977EA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20" y="2767731"/>
            <a:ext cx="63051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EF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現場カメラ　</a:t>
            </a:r>
            <a:r>
              <a:rPr lang="en-US" altLang="ja-JP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RICOH G900 </a:t>
            </a: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電子小黒板機能と連携。</a:t>
            </a:r>
            <a:r>
              <a:rPr lang="en-US" altLang="ja-JP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</a:t>
            </a: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カードで簡単転送。</a:t>
            </a:r>
          </a:p>
        </p:txBody>
      </p:sp>
      <p:sp>
        <p:nvSpPr>
          <p:cNvPr id="17" name="正方形/長方形 2">
            <a:extLst>
              <a:ext uri="{FF2B5EF4-FFF2-40B4-BE49-F238E27FC236}">
                <a16:creationId xmlns:a16="http://schemas.microsoft.com/office/drawing/2014/main" id="{D3AA307E-989A-45F6-82FC-D69846AC7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3" y="3109252"/>
            <a:ext cx="6943725" cy="48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電子小黒板編集機能より、撮影予定の黒板データを作成。振り分け予定工種を設定。豆図は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CAD/PDF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データのディスプレイ表示をそのまま貼付けも可能。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E859BC1-2BED-4ED9-9ED4-85DC7E13FDCC}"/>
              </a:ext>
            </a:extLst>
          </p:cNvPr>
          <p:cNvSpPr/>
          <p:nvPr/>
        </p:nvSpPr>
        <p:spPr>
          <a:xfrm>
            <a:off x="3512935" y="4505757"/>
            <a:ext cx="400051" cy="11747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61" name="Picture 17" descr="Sd カード、メモリー カード、アダプターのアイコンを設定のイラスト ...">
            <a:extLst>
              <a:ext uri="{FF2B5EF4-FFF2-40B4-BE49-F238E27FC236}">
                <a16:creationId xmlns:a16="http://schemas.microsoft.com/office/drawing/2014/main" id="{3F375164-C870-4C68-8F83-122A2E004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13667" r="68480" b="56482"/>
          <a:stretch/>
        </p:blipFill>
        <p:spPr bwMode="auto">
          <a:xfrm>
            <a:off x="2276872" y="3992709"/>
            <a:ext cx="509433" cy="56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B642FC7-C8CB-4C6A-8EB0-E8BF4997E9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95" t="3851" r="76090" b="93505"/>
          <a:stretch/>
        </p:blipFill>
        <p:spPr>
          <a:xfrm>
            <a:off x="3251351" y="4097970"/>
            <a:ext cx="956811" cy="209054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C17B6AE-16FF-4B50-B23F-F8FEE88424A0}"/>
              </a:ext>
            </a:extLst>
          </p:cNvPr>
          <p:cNvCxnSpPr>
            <a:cxnSpLocks/>
          </p:cNvCxnSpPr>
          <p:nvPr/>
        </p:nvCxnSpPr>
        <p:spPr>
          <a:xfrm>
            <a:off x="3225832" y="4328735"/>
            <a:ext cx="287103" cy="17702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B2FD6209-5B17-404A-82F5-584DB6839A21}"/>
              </a:ext>
            </a:extLst>
          </p:cNvPr>
          <p:cNvCxnSpPr>
            <a:cxnSpLocks/>
          </p:cNvCxnSpPr>
          <p:nvPr/>
        </p:nvCxnSpPr>
        <p:spPr>
          <a:xfrm flipH="1">
            <a:off x="3912986" y="4331116"/>
            <a:ext cx="312971" cy="17947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FBB0B19-CCFE-4860-BEE1-C7C7E1FE343A}"/>
              </a:ext>
            </a:extLst>
          </p:cNvPr>
          <p:cNvSpPr/>
          <p:nvPr/>
        </p:nvSpPr>
        <p:spPr>
          <a:xfrm>
            <a:off x="154750" y="4648804"/>
            <a:ext cx="2228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電子小黒板データは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SD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カードに保存。現場カメラへ転送・撮影。</a:t>
            </a:r>
            <a:endParaRPr lang="ja-JP" altLang="en-US" sz="1200" dirty="0"/>
          </a:p>
        </p:txBody>
      </p:sp>
      <p:sp>
        <p:nvSpPr>
          <p:cNvPr id="21" name="矢印: 山形 20">
            <a:extLst>
              <a:ext uri="{FF2B5EF4-FFF2-40B4-BE49-F238E27FC236}">
                <a16:creationId xmlns:a16="http://schemas.microsoft.com/office/drawing/2014/main" id="{2F7A1BC6-F50C-496A-8302-B131BC9D2E40}"/>
              </a:ext>
            </a:extLst>
          </p:cNvPr>
          <p:cNvSpPr/>
          <p:nvPr/>
        </p:nvSpPr>
        <p:spPr>
          <a:xfrm rot="10800000">
            <a:off x="2798644" y="4084979"/>
            <a:ext cx="143421" cy="21602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矢印: 山形 33">
            <a:extLst>
              <a:ext uri="{FF2B5EF4-FFF2-40B4-BE49-F238E27FC236}">
                <a16:creationId xmlns:a16="http://schemas.microsoft.com/office/drawing/2014/main" id="{7C8FE40A-A3CC-497B-94C5-5B3A7C3C4D98}"/>
              </a:ext>
            </a:extLst>
          </p:cNvPr>
          <p:cNvSpPr/>
          <p:nvPr/>
        </p:nvSpPr>
        <p:spPr>
          <a:xfrm rot="10800000">
            <a:off x="2915033" y="4084979"/>
            <a:ext cx="143421" cy="21602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7ADDA8AE-B9D1-4A56-9B89-54A804C21952}"/>
              </a:ext>
            </a:extLst>
          </p:cNvPr>
          <p:cNvSpPr/>
          <p:nvPr/>
        </p:nvSpPr>
        <p:spPr>
          <a:xfrm rot="10800000">
            <a:off x="3031214" y="4084979"/>
            <a:ext cx="143421" cy="21602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矢印: 山形 39">
            <a:extLst>
              <a:ext uri="{FF2B5EF4-FFF2-40B4-BE49-F238E27FC236}">
                <a16:creationId xmlns:a16="http://schemas.microsoft.com/office/drawing/2014/main" id="{7B6105C0-3CA4-4735-8AD0-C3D431FA5361}"/>
              </a:ext>
            </a:extLst>
          </p:cNvPr>
          <p:cNvSpPr/>
          <p:nvPr/>
        </p:nvSpPr>
        <p:spPr>
          <a:xfrm rot="10800000">
            <a:off x="2146422" y="4084979"/>
            <a:ext cx="143421" cy="21602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BEF1C0B-EF75-4993-92D3-CBBAA5D467FF}"/>
              </a:ext>
            </a:extLst>
          </p:cNvPr>
          <p:cNvSpPr/>
          <p:nvPr/>
        </p:nvSpPr>
        <p:spPr>
          <a:xfrm>
            <a:off x="4295833" y="4058393"/>
            <a:ext cx="2961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「リコーカメラ連携」機能を起動。</a:t>
            </a:r>
            <a:endParaRPr lang="ja-JP" altLang="en-US" sz="1200" dirty="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BFBB803B-7784-4F67-9184-AF0A08092F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806" y="5142278"/>
            <a:ext cx="1264267" cy="2046254"/>
          </a:xfrm>
          <a:prstGeom prst="rect">
            <a:avLst/>
          </a:prstGeom>
        </p:spPr>
      </p:pic>
      <p:sp>
        <p:nvSpPr>
          <p:cNvPr id="43" name="矢印: 山形 42">
            <a:extLst>
              <a:ext uri="{FF2B5EF4-FFF2-40B4-BE49-F238E27FC236}">
                <a16:creationId xmlns:a16="http://schemas.microsoft.com/office/drawing/2014/main" id="{F2F49055-9B6E-4250-BFEE-83EC1A279EB0}"/>
              </a:ext>
            </a:extLst>
          </p:cNvPr>
          <p:cNvSpPr/>
          <p:nvPr/>
        </p:nvSpPr>
        <p:spPr>
          <a:xfrm rot="5400000">
            <a:off x="882414" y="5030442"/>
            <a:ext cx="143421" cy="21602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BECC1695-7580-42B2-9FC4-5A7420EBF78D}"/>
              </a:ext>
            </a:extLst>
          </p:cNvPr>
          <p:cNvSpPr/>
          <p:nvPr/>
        </p:nvSpPr>
        <p:spPr>
          <a:xfrm>
            <a:off x="1246184" y="5274354"/>
            <a:ext cx="1597270" cy="600164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写真データを取込み、所定フォルダに自動振り分け。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CBD1C21-D724-49A0-A558-5AD8F3FA061A}"/>
              </a:ext>
            </a:extLst>
          </p:cNvPr>
          <p:cNvSpPr/>
          <p:nvPr/>
        </p:nvSpPr>
        <p:spPr>
          <a:xfrm>
            <a:off x="1246184" y="6001014"/>
            <a:ext cx="1597270" cy="769441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カメラ内　電子小黒板の追加・削除も</a:t>
            </a:r>
            <a:r>
              <a:rPr lang="en-US" altLang="ja-JP" sz="11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PhotoManager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で管理可能。</a:t>
            </a:r>
          </a:p>
        </p:txBody>
      </p:sp>
      <p:sp>
        <p:nvSpPr>
          <p:cNvPr id="51" name="Rectangle 72">
            <a:extLst>
              <a:ext uri="{FF2B5EF4-FFF2-40B4-BE49-F238E27FC236}">
                <a16:creationId xmlns:a16="http://schemas.microsoft.com/office/drawing/2014/main" id="{1A30A5A3-65FD-4327-A344-2D24CB21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7381703"/>
            <a:ext cx="309563" cy="3000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ja-JP" altLang="ja-JP" sz="2400"/>
          </a:p>
        </p:txBody>
      </p:sp>
      <p:sp>
        <p:nvSpPr>
          <p:cNvPr id="52" name="Rectangle 71">
            <a:extLst>
              <a:ext uri="{FF2B5EF4-FFF2-40B4-BE49-F238E27FC236}">
                <a16:creationId xmlns:a16="http://schemas.microsoft.com/office/drawing/2014/main" id="{5E350E3D-2A9E-46E1-925D-E3C1D2DFB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3" y="7388053"/>
            <a:ext cx="6670675" cy="293687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ja-JP" altLang="ja-JP" sz="2400"/>
          </a:p>
        </p:txBody>
      </p:sp>
      <p:sp>
        <p:nvSpPr>
          <p:cNvPr id="53" name="Text Box 73">
            <a:extLst>
              <a:ext uri="{FF2B5EF4-FFF2-40B4-BE49-F238E27FC236}">
                <a16:creationId xmlns:a16="http://schemas.microsoft.com/office/drawing/2014/main" id="{7A73FE2A-1846-4F75-92CA-6AE258338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" y="7325375"/>
            <a:ext cx="379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EF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20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5" name="正方形/長方形 2">
            <a:extLst>
              <a:ext uri="{FF2B5EF4-FFF2-40B4-BE49-F238E27FC236}">
                <a16:creationId xmlns:a16="http://schemas.microsoft.com/office/drawing/2014/main" id="{5CB94924-83EA-4E75-B546-B3321C2E5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838" y="1762163"/>
            <a:ext cx="43141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3600" b="1" dirty="0"/>
              <a:t>Photo Manager15 AI</a:t>
            </a:r>
            <a:endParaRPr lang="ja-JP" altLang="en-US" sz="3600" b="1" dirty="0"/>
          </a:p>
        </p:txBody>
      </p:sp>
      <p:sp>
        <p:nvSpPr>
          <p:cNvPr id="56" name="正方形/長方形 3">
            <a:extLst>
              <a:ext uri="{FF2B5EF4-FFF2-40B4-BE49-F238E27FC236}">
                <a16:creationId xmlns:a16="http://schemas.microsoft.com/office/drawing/2014/main" id="{7C5C54C5-BA61-40B7-9DDD-4DFA0DEB7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1657552"/>
            <a:ext cx="31734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工事写真 手書き黒板自動解析システム</a:t>
            </a:r>
            <a:endParaRPr lang="ja-JP" altLang="en-US" sz="1200" dirty="0"/>
          </a:p>
        </p:txBody>
      </p:sp>
      <p:sp>
        <p:nvSpPr>
          <p:cNvPr id="61" name="テキスト ボックス 11">
            <a:extLst>
              <a:ext uri="{FF2B5EF4-FFF2-40B4-BE49-F238E27FC236}">
                <a16:creationId xmlns:a16="http://schemas.microsoft.com/office/drawing/2014/main" id="{AE7D8633-D0DE-44BF-96DC-F2F49A210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86" y="8909843"/>
            <a:ext cx="29722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PhotoManager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のお問い合わせ：株式会社ワイズ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F669A1E5-E963-4F13-82F3-2D4839B17815}"/>
              </a:ext>
            </a:extLst>
          </p:cNvPr>
          <p:cNvSpPr/>
          <p:nvPr/>
        </p:nvSpPr>
        <p:spPr>
          <a:xfrm>
            <a:off x="65004" y="8889205"/>
            <a:ext cx="3067571" cy="811213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6" name="テキスト ボックス 11">
            <a:extLst>
              <a:ext uri="{FF2B5EF4-FFF2-40B4-BE49-F238E27FC236}">
                <a16:creationId xmlns:a16="http://schemas.microsoft.com/office/drawing/2014/main" id="{25A84059-745D-4925-8130-E0EB7E1B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40" y="9409401"/>
            <a:ext cx="758760" cy="21664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wrap="none" lIns="36000" tIns="36000" rIns="36000" bIns="360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サポートダイヤル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9110DBF-86FB-4EEC-BAD2-5F55C97815DE}"/>
              </a:ext>
            </a:extLst>
          </p:cNvPr>
          <p:cNvSpPr/>
          <p:nvPr/>
        </p:nvSpPr>
        <p:spPr>
          <a:xfrm>
            <a:off x="242911" y="9156064"/>
            <a:ext cx="2592288" cy="21256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http://www.wise.co.jp/</a:t>
            </a:r>
            <a:endPara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11">
            <a:extLst>
              <a:ext uri="{FF2B5EF4-FFF2-40B4-BE49-F238E27FC236}">
                <a16:creationId xmlns:a16="http://schemas.microsoft.com/office/drawing/2014/main" id="{F8AE0803-2482-4E08-B14F-736649067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444" y="9368631"/>
            <a:ext cx="15696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026-266-0792</a:t>
            </a:r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正方形/長方形 2">
            <a:extLst>
              <a:ext uri="{FF2B5EF4-FFF2-40B4-BE49-F238E27FC236}">
                <a16:creationId xmlns:a16="http://schemas.microsoft.com/office/drawing/2014/main" id="{E441C89E-FD48-4A6E-AF8F-6182ED0B2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67" y="7798450"/>
            <a:ext cx="3344681" cy="89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手書き黒板の写真は「</a:t>
            </a:r>
            <a:r>
              <a:rPr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PhotoManager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15 AI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」で自動振り分け可能。独自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画像解析技術で黒板位置を自動判定。所定フォルダへの振り分けや、施工管理値等の入力作業を大幅に短縮します。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正方形/長方形 2">
            <a:extLst>
              <a:ext uri="{FF2B5EF4-FFF2-40B4-BE49-F238E27FC236}">
                <a16:creationId xmlns:a16="http://schemas.microsoft.com/office/drawing/2014/main" id="{6FA29C66-7DF2-4E0E-82FA-629B2F690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811" y="9580697"/>
            <a:ext cx="3378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国交省　平成</a:t>
            </a:r>
            <a:r>
              <a:rPr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年度「建設現場の生産性を飛躍的に向上するための革新的技術導入・活用に感する</a:t>
            </a:r>
            <a:endParaRPr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プロジェクト（</a:t>
            </a:r>
            <a:r>
              <a:rPr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PRISM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）」試行実績に基づく削減率</a:t>
            </a:r>
            <a:endParaRPr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テキスト ボックス 11">
            <a:extLst>
              <a:ext uri="{FF2B5EF4-FFF2-40B4-BE49-F238E27FC236}">
                <a16:creationId xmlns:a16="http://schemas.microsoft.com/office/drawing/2014/main" id="{1F1B1159-CA02-4061-940F-0CAED46D3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979" y="1667624"/>
            <a:ext cx="1287778" cy="216645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NETIS</a:t>
            </a:r>
            <a:r>
              <a:rPr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HR-190001-A</a:t>
            </a:r>
            <a:endParaRPr lang="ja-JP" altLang="en-US" sz="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54" name="正方形/長方形 10">
            <a:extLst>
              <a:ext uri="{FF2B5EF4-FFF2-40B4-BE49-F238E27FC236}">
                <a16:creationId xmlns:a16="http://schemas.microsoft.com/office/drawing/2014/main" id="{2DBF9B0F-99F8-4D13-A8DE-EE1F1692B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834" y="142652"/>
            <a:ext cx="904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ワイズ</a:t>
            </a:r>
            <a:endParaRPr lang="ja-JP" altLang="en-US" sz="1800" dirty="0">
              <a:solidFill>
                <a:schemeClr val="bg1"/>
              </a:solidFill>
            </a:endParaRPr>
          </a:p>
        </p:txBody>
      </p:sp>
      <p:pic>
        <p:nvPicPr>
          <p:cNvPr id="58" name="図 5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3A3E25D-462B-4024-9F65-F745CC8C5E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1" y="543961"/>
            <a:ext cx="513656" cy="105538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2772AC8-83A1-452A-8B86-87CD7A897F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5" y="674102"/>
            <a:ext cx="1055886" cy="1847800"/>
          </a:xfrm>
          <a:prstGeom prst="rect">
            <a:avLst/>
          </a:prstGeom>
        </p:spPr>
      </p:pic>
      <p:pic>
        <p:nvPicPr>
          <p:cNvPr id="6147" name="Picture 4">
            <a:extLst>
              <a:ext uri="{FF2B5EF4-FFF2-40B4-BE49-F238E27FC236}">
                <a16:creationId xmlns:a16="http://schemas.microsoft.com/office/drawing/2014/main" id="{AE9AC75F-5DB7-4492-A379-EA85961F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1195" y="930027"/>
            <a:ext cx="1103906" cy="18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322ED89-A016-4D91-AF99-94485BE4B9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7272" y="66729"/>
            <a:ext cx="766563" cy="35026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3FD9C0C-2A3A-449D-AFC3-4381BBA947D2}"/>
              </a:ext>
            </a:extLst>
          </p:cNvPr>
          <p:cNvSpPr/>
          <p:nvPr/>
        </p:nvSpPr>
        <p:spPr>
          <a:xfrm>
            <a:off x="404813" y="7389862"/>
            <a:ext cx="93473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手書き黒板も自動振り分け・自動入力。写真整理業務を</a:t>
            </a:r>
            <a:r>
              <a:rPr lang="en-US" altLang="ja-JP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69.9%</a:t>
            </a:r>
            <a:r>
              <a:rPr lang="en-US" altLang="ja-JP" sz="1500" b="1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削減可能。</a:t>
            </a: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3" name="図 82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D908579B-F60A-4D7B-A08A-BBB47A36083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4582" r="292" b="738"/>
          <a:stretch/>
        </p:blipFill>
        <p:spPr>
          <a:xfrm>
            <a:off x="3518599" y="8204000"/>
            <a:ext cx="3151438" cy="141407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41857D5-4897-47BA-A789-F77F78CB8847}"/>
              </a:ext>
            </a:extLst>
          </p:cNvPr>
          <p:cNvSpPr/>
          <p:nvPr/>
        </p:nvSpPr>
        <p:spPr>
          <a:xfrm>
            <a:off x="3789040" y="8156584"/>
            <a:ext cx="1179835" cy="8579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2E2ABCD-E9D1-4570-BD10-40056DB5B369}"/>
              </a:ext>
            </a:extLst>
          </p:cNvPr>
          <p:cNvSpPr/>
          <p:nvPr/>
        </p:nvSpPr>
        <p:spPr>
          <a:xfrm>
            <a:off x="3791996" y="7795557"/>
            <a:ext cx="979966" cy="364295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A6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b="1" dirty="0">
                <a:solidFill>
                  <a:srgbClr val="FA65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手書き黒板の</a:t>
            </a:r>
            <a:endParaRPr kumimoji="1" lang="en-US" altLang="ja-JP" sz="600" b="1" dirty="0">
              <a:solidFill>
                <a:srgbClr val="FA65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600" b="1" dirty="0">
                <a:solidFill>
                  <a:srgbClr val="FA65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情報から撮影箇所</a:t>
            </a:r>
            <a:endParaRPr lang="en-US" altLang="ja-JP" sz="600" b="1" dirty="0">
              <a:solidFill>
                <a:srgbClr val="FA65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600" b="1" dirty="0">
                <a:solidFill>
                  <a:srgbClr val="FA65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施工管理値を自動入力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98FD4138-5495-4F24-B693-E2E00D66E188}"/>
              </a:ext>
            </a:extLst>
          </p:cNvPr>
          <p:cNvSpPr/>
          <p:nvPr/>
        </p:nvSpPr>
        <p:spPr>
          <a:xfrm>
            <a:off x="5211862" y="8143837"/>
            <a:ext cx="1179835" cy="8579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四角形: 角を丸くする 81">
            <a:extLst>
              <a:ext uri="{FF2B5EF4-FFF2-40B4-BE49-F238E27FC236}">
                <a16:creationId xmlns:a16="http://schemas.microsoft.com/office/drawing/2014/main" id="{9669C9D9-ECBF-459A-9AE3-8A2A50DAAEBB}"/>
              </a:ext>
            </a:extLst>
          </p:cNvPr>
          <p:cNvSpPr/>
          <p:nvPr/>
        </p:nvSpPr>
        <p:spPr>
          <a:xfrm>
            <a:off x="5425732" y="7792289"/>
            <a:ext cx="979966" cy="364295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9A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b="1" dirty="0">
                <a:solidFill>
                  <a:srgbClr val="39A13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施工管理値から</a:t>
            </a:r>
            <a:endParaRPr kumimoji="1" lang="en-US" altLang="ja-JP" sz="600" b="1" dirty="0">
              <a:solidFill>
                <a:srgbClr val="39A13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600" b="1" dirty="0">
                <a:solidFill>
                  <a:srgbClr val="39A13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出来形書類自動作成</a:t>
            </a:r>
            <a:endParaRPr kumimoji="1" lang="ja-JP" altLang="en-US" sz="600" b="1" dirty="0">
              <a:solidFill>
                <a:srgbClr val="39A13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B730FF79-0A61-47C8-BCDF-220164407D54}"/>
              </a:ext>
            </a:extLst>
          </p:cNvPr>
          <p:cNvGrpSpPr/>
          <p:nvPr/>
        </p:nvGrpSpPr>
        <p:grpSpPr>
          <a:xfrm>
            <a:off x="172298" y="3947573"/>
            <a:ext cx="1190092" cy="663131"/>
            <a:chOff x="90349" y="5889104"/>
            <a:chExt cx="1978923" cy="1102371"/>
          </a:xfrm>
        </p:grpSpPr>
        <p:pic>
          <p:nvPicPr>
            <p:cNvPr id="60" name="図 59" descr="モニター, 屋内, 座る, カメラ が含まれている画像&#10;&#10;自動的に生成された説明">
              <a:extLst>
                <a:ext uri="{FF2B5EF4-FFF2-40B4-BE49-F238E27FC236}">
                  <a16:creationId xmlns:a16="http://schemas.microsoft.com/office/drawing/2014/main" id="{9A9E3A61-BE45-48D7-9E84-3B456608B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800" b="72200" l="9000" r="91400">
                          <a14:foregroundMark x1="17200" y1="49000" x2="57800" y2="52400"/>
                          <a14:foregroundMark x1="57800" y1="52400" x2="31000" y2="28800"/>
                          <a14:foregroundMark x1="31000" y1="28800" x2="10800" y2="58400"/>
                          <a14:foregroundMark x1="10800" y1="58400" x2="44800" y2="69600"/>
                          <a14:foregroundMark x1="44800" y1="69600" x2="81800" y2="68800"/>
                          <a14:foregroundMark x1="81800" y1="68800" x2="84400" y2="46400"/>
                          <a14:foregroundMark x1="15000" y1="37000" x2="12600" y2="52400"/>
                          <a14:foregroundMark x1="9800" y1="43000" x2="9400" y2="49200"/>
                          <a14:foregroundMark x1="13800" y1="69800" x2="9800" y2="45600"/>
                          <a14:foregroundMark x1="10400" y1="41000" x2="16800" y2="30200"/>
                          <a14:foregroundMark x1="19800" y1="29600" x2="59800" y2="29200"/>
                          <a14:foregroundMark x1="59800" y1="29200" x2="85600" y2="58800"/>
                          <a14:foregroundMark x1="85600" y1="58800" x2="87000" y2="62200"/>
                          <a14:foregroundMark x1="88200" y1="69600" x2="16200" y2="72200"/>
                          <a14:foregroundMark x1="16200" y1="72200" x2="15800" y2="72200"/>
                          <a14:foregroundMark x1="59600" y1="29000" x2="87800" y2="52000"/>
                          <a14:foregroundMark x1="87800" y1="52000" x2="89400" y2="69200"/>
                          <a14:foregroundMark x1="86000" y1="30000" x2="50000" y2="28600"/>
                          <a14:foregroundMark x1="50000" y1="28600" x2="49400" y2="29200"/>
                          <a14:foregroundMark x1="87400" y1="27800" x2="54200" y2="29600"/>
                          <a14:foregroundMark x1="90000" y1="36200" x2="90000" y2="64600"/>
                          <a14:foregroundMark x1="89000" y1="34600" x2="91400" y2="65200"/>
                          <a14:foregroundMark x1="9600" y1="45200" x2="14000" y2="63200"/>
                          <a14:foregroundMark x1="10200" y1="58800" x2="9000" y2="49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" t="25677" r="6530" b="25673"/>
            <a:stretch/>
          </p:blipFill>
          <p:spPr>
            <a:xfrm>
              <a:off x="90349" y="5889104"/>
              <a:ext cx="1978923" cy="1102371"/>
            </a:xfrm>
            <a:prstGeom prst="rect">
              <a:avLst/>
            </a:prstGeom>
          </p:spPr>
        </p:pic>
        <p:pic>
          <p:nvPicPr>
            <p:cNvPr id="62" name="図 17">
              <a:extLst>
                <a:ext uri="{FF2B5EF4-FFF2-40B4-BE49-F238E27FC236}">
                  <a16:creationId xmlns:a16="http://schemas.microsoft.com/office/drawing/2014/main" id="{DDE346AD-A1CC-4BC1-AC3A-92524799E5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30" t="35513" r="2505" b="2804"/>
            <a:stretch/>
          </p:blipFill>
          <p:spPr bwMode="auto">
            <a:xfrm>
              <a:off x="336551" y="6035675"/>
              <a:ext cx="1190624" cy="877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39CF3C88F398B42B4E0CADAA873A7AC" ma:contentTypeVersion="6" ma:contentTypeDescription="新しいドキュメントを作成します。" ma:contentTypeScope="" ma:versionID="3102d0e42329ac26d4fefc6213aca8a9">
  <xsd:schema xmlns:xsd="http://www.w3.org/2001/XMLSchema" xmlns:xs="http://www.w3.org/2001/XMLSchema" xmlns:p="http://schemas.microsoft.com/office/2006/metadata/properties" xmlns:ns2="260f8390-79af-43a1-aecc-1c69f8a47dd6" targetNamespace="http://schemas.microsoft.com/office/2006/metadata/properties" ma:root="true" ma:fieldsID="6170732916b46474dbe7243852c511eb" ns2:_="">
    <xsd:import namespace="260f8390-79af-43a1-aecc-1c69f8a47d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f8390-79af-43a1-aecc-1c69f8a47d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5E54A2-1091-4BAE-8474-90F3704E3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0f8390-79af-43a1-aecc-1c69f8a47d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607A38-6FC7-4745-839A-C48C67ED44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3649</TotalTime>
  <Words>273</Words>
  <Application>Microsoft Office PowerPoint</Application>
  <PresentationFormat>A4 210 x 297 mm</PresentationFormat>
  <Paragraphs>31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メイリオ</vt:lpstr>
      <vt:lpstr>Arial Black</vt:lpstr>
      <vt:lpstr>Times New Roman</vt:lpstr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p000a11255</dc:creator>
  <cp:lastModifiedBy>Ooyama Satoru</cp:lastModifiedBy>
  <cp:revision>238</cp:revision>
  <cp:lastPrinted>2020-05-15T00:44:47Z</cp:lastPrinted>
  <dcterms:created xsi:type="dcterms:W3CDTF">2010-08-31T00:34:37Z</dcterms:created>
  <dcterms:modified xsi:type="dcterms:W3CDTF">2020-05-21T01:08:48Z</dcterms:modified>
</cp:coreProperties>
</file>